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8" r:id="rId11"/>
    <p:sldId id="264" r:id="rId12"/>
    <p:sldId id="269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010D-1062-4574-9568-361486BB4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Location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C30DE-F1F0-4686-98CE-7BA4E81DB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Davis</a:t>
            </a:r>
          </a:p>
          <a:p>
            <a:r>
              <a:rPr lang="en-US" dirty="0"/>
              <a:t>June 1, 2020</a:t>
            </a:r>
          </a:p>
        </p:txBody>
      </p:sp>
    </p:spTree>
    <p:extLst>
      <p:ext uri="{BB962C8B-B14F-4D97-AF65-F5344CB8AC3E}">
        <p14:creationId xmlns:p14="http://schemas.microsoft.com/office/powerpoint/2010/main" val="141325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664F-FD98-4F8C-AF00-724345DB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 dirty="0"/>
              <a:t>Find number of clusters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6D903-2B72-475F-BC5B-1CB6E4656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1600" dirty="0"/>
              <a:t>With reduced number of venues, calculate number of k-means clusters again.</a:t>
            </a:r>
          </a:p>
          <a:p>
            <a:r>
              <a:rPr lang="en-US" sz="1600" dirty="0"/>
              <a:t>Again we find 6 clusters of traffic driving venues.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F8682-FB90-465D-A9AF-76D51EE4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6" y="1692407"/>
            <a:ext cx="6792124" cy="34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2EA2-6A50-4CB3-88F9-23651FA7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k-means Clusters With Reduced Noise</a:t>
            </a:r>
            <a:endParaRPr lang="en-US" sz="3200" cap="all" dirty="0"/>
          </a:p>
        </p:txBody>
      </p:sp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6A88467-81D4-45EA-A87A-295360B8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82" y="392373"/>
            <a:ext cx="4978441" cy="6071270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7B195DB-660F-4C85-A668-6931E5A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1600" dirty="0"/>
              <a:t>Highlighted anomalies are disturbing</a:t>
            </a:r>
          </a:p>
          <a:p>
            <a:r>
              <a:rPr lang="en-US" sz="1600" dirty="0"/>
              <a:t>Several clusters seem like they have small </a:t>
            </a:r>
            <a:r>
              <a:rPr lang="en-US" sz="1600" dirty="0" err="1"/>
              <a:t>subclusters</a:t>
            </a:r>
            <a:r>
              <a:rPr lang="en-US" sz="1600" dirty="0"/>
              <a:t>.</a:t>
            </a:r>
          </a:p>
          <a:p>
            <a:r>
              <a:rPr lang="en-US" sz="1600" dirty="0"/>
              <a:t>Several centroid centers (larger circles) don’t seem to fall in any kind of nightlife center.</a:t>
            </a:r>
          </a:p>
          <a:p>
            <a:r>
              <a:rPr lang="en-US" sz="1600" dirty="0"/>
              <a:t>Ex: Orange and blue centers are completely divorced from colored venue centers, and really only indicate the average location.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6EB831-D6C1-49C5-BA94-3F058943DCF2}"/>
              </a:ext>
            </a:extLst>
          </p:cNvPr>
          <p:cNvSpPr/>
          <p:nvPr/>
        </p:nvSpPr>
        <p:spPr>
          <a:xfrm rot="21121786">
            <a:off x="1080449" y="730394"/>
            <a:ext cx="1001256" cy="2519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153907-2031-456F-B225-8029469F1592}"/>
              </a:ext>
            </a:extLst>
          </p:cNvPr>
          <p:cNvSpPr/>
          <p:nvPr/>
        </p:nvSpPr>
        <p:spPr>
          <a:xfrm rot="771907">
            <a:off x="3695126" y="516946"/>
            <a:ext cx="1641427" cy="868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DF2FDC-3A63-4551-BE12-10164FBF4B67}"/>
              </a:ext>
            </a:extLst>
          </p:cNvPr>
          <p:cNvSpPr/>
          <p:nvPr/>
        </p:nvSpPr>
        <p:spPr>
          <a:xfrm rot="6115156">
            <a:off x="3495259" y="2993915"/>
            <a:ext cx="1557921" cy="868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A449F0-7DAC-408D-BE01-732284234396}"/>
              </a:ext>
            </a:extLst>
          </p:cNvPr>
          <p:cNvSpPr/>
          <p:nvPr/>
        </p:nvSpPr>
        <p:spPr>
          <a:xfrm rot="5229491">
            <a:off x="3926594" y="2576535"/>
            <a:ext cx="2091675" cy="868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A2A739-12FD-4603-A329-34E1646657B0}"/>
              </a:ext>
            </a:extLst>
          </p:cNvPr>
          <p:cNvSpPr/>
          <p:nvPr/>
        </p:nvSpPr>
        <p:spPr>
          <a:xfrm rot="8722151">
            <a:off x="2535302" y="1491225"/>
            <a:ext cx="1613903" cy="1132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6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2EE8-803C-4E2B-BEE8-F3C136D4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vs. HDBSCAN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4308-1D2B-4C88-AB03-5867295E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is requires unweighted data, but our </a:t>
            </a:r>
            <a:r>
              <a:rPr lang="en-US" dirty="0" err="1"/>
              <a:t>lat</a:t>
            </a:r>
            <a:r>
              <a:rPr lang="en-US" dirty="0"/>
              <a:t>/long data is nonlinear at 49° latitude.</a:t>
            </a:r>
          </a:p>
          <a:p>
            <a:r>
              <a:rPr lang="en-US" dirty="0"/>
              <a:t>HDBSCAN doesn’t require a cluster number, only minimum cluster membership</a:t>
            </a:r>
          </a:p>
          <a:p>
            <a:r>
              <a:rPr lang="en-US" dirty="0"/>
              <a:t>HDBSCAN identifies core members of a cluster</a:t>
            </a:r>
          </a:p>
          <a:p>
            <a:r>
              <a:rPr lang="en-US" dirty="0"/>
              <a:t>HDBSCAN identifies noise—points that aren’t member of any cluster</a:t>
            </a:r>
          </a:p>
          <a:p>
            <a:r>
              <a:rPr lang="en-US" dirty="0"/>
              <a:t>HDBSCAN supports Haversine formula for distance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20179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3529-D143-4C72-B373-F79E1DDE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 dirty="0"/>
              <a:t>HDBSCAN is a better solution</a:t>
            </a:r>
          </a:p>
        </p:txBody>
      </p:sp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805212F-708E-4A51-B4BD-FF44A7D2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34" y="409082"/>
            <a:ext cx="4892266" cy="60398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719397-257A-47C8-8E37-7C06E44A4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HDBMEANS clusters with minimum cluster membership of 10 venues.</a:t>
            </a:r>
          </a:p>
          <a:p>
            <a:r>
              <a:rPr lang="en-US" sz="1600" dirty="0"/>
              <a:t>HDBMEANS finds 12 clusters tightly centered.  </a:t>
            </a:r>
          </a:p>
          <a:p>
            <a:r>
              <a:rPr lang="en-US" sz="1600" dirty="0"/>
              <a:t>HDBMEANS identifies noise (black circles)</a:t>
            </a:r>
          </a:p>
          <a:p>
            <a:r>
              <a:rPr lang="en-US" sz="1600" dirty="0"/>
              <a:t>Much more satisfying!</a:t>
            </a:r>
          </a:p>
        </p:txBody>
      </p:sp>
    </p:spTree>
    <p:extLst>
      <p:ext uri="{BB962C8B-B14F-4D97-AF65-F5344CB8AC3E}">
        <p14:creationId xmlns:p14="http://schemas.microsoft.com/office/powerpoint/2010/main" val="386443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2191-7A8A-4B7C-B90F-27EE3EF9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 dirty="0"/>
              <a:t>Find squares with low competition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F7D2CC-5719-4A0C-9750-FB11D3C2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78" y="403028"/>
            <a:ext cx="4977722" cy="60519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E632C3-7B84-4922-B27C-4FD47E65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1600" dirty="0"/>
              <a:t>Identify 500m x 500m squares &lt; .5km to traffic driving colored clusters, and with less than 2 competitors in 1km (grey circles).</a:t>
            </a:r>
          </a:p>
          <a:p>
            <a:r>
              <a:rPr lang="en-US" sz="1600" dirty="0"/>
              <a:t>25 locations (black squares) identified as highly viable and would benefit from further investigation.</a:t>
            </a:r>
          </a:p>
          <a:p>
            <a:r>
              <a:rPr lang="en-US" sz="1600" dirty="0"/>
              <a:t>4 of the identified locations straddle two nightlife clusters and are thus potentially more valuable</a:t>
            </a:r>
          </a:p>
        </p:txBody>
      </p:sp>
    </p:spTree>
    <p:extLst>
      <p:ext uri="{BB962C8B-B14F-4D97-AF65-F5344CB8AC3E}">
        <p14:creationId xmlns:p14="http://schemas.microsoft.com/office/powerpoint/2010/main" val="336766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4748-9893-4480-B89D-9BCE6A9B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83EE-8F1F-45C9-9E6F-4B430C7D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were able to find promising real estate near traffic driving clusters with reduced competition.</a:t>
            </a:r>
          </a:p>
          <a:p>
            <a:r>
              <a:rPr lang="en-US" dirty="0"/>
              <a:t>Data inspection reveals there is likely additional noise in both traffic drivers and competitors:</a:t>
            </a:r>
          </a:p>
          <a:p>
            <a:pPr lvl="1"/>
            <a:r>
              <a:rPr lang="en-US" dirty="0"/>
              <a:t>Traffic driver data flaws included private, daytime only, or miscategorized venues that will not build nighttime traffic numbers.  </a:t>
            </a:r>
          </a:p>
          <a:p>
            <a:pPr lvl="1"/>
            <a:r>
              <a:rPr lang="en-US" dirty="0"/>
              <a:t>Competitor data included daytime and private businesses that might not be valid competition for our client. </a:t>
            </a:r>
          </a:p>
          <a:p>
            <a:pPr lvl="1"/>
            <a:r>
              <a:rPr lang="en-US" dirty="0"/>
              <a:t>This additional cleaning could be done in later phases.</a:t>
            </a:r>
          </a:p>
          <a:p>
            <a:r>
              <a:rPr lang="en-US" dirty="0"/>
              <a:t>Further research could be done to establish maximum music venues that might flourish in a neighborhood based on city demographics such as income, age, and population.</a:t>
            </a:r>
          </a:p>
          <a:p>
            <a:r>
              <a:rPr lang="en-US" dirty="0"/>
              <a:t>HDBSCAN was the best clustering technique for data using latitude and longitude locales, required only a single parameter for use, and assisted in finding noisy points.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2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C6DBAD6-8CB8-42FF-B0D9-6CE619D4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A7992F3A-302F-47CA-BADD-CDE438085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C66864FA-1731-4EE6-AC97-3A689D688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619CF0C4-127A-4733-9884-2AB63652C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668FAEF3-CC4E-4C89-A19F-EC7DB1F43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0504C5-91A6-482B-B556-29186947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57675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“There are three things that matter in property: </a:t>
            </a:r>
            <a:br>
              <a:rPr lang="en-US" sz="54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b="1" i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location, location, location</a:t>
            </a:r>
            <a:r>
              <a:rPr lang="en-US" sz="54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.” 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358E377F-E8B8-4300-BBCC-A94AD8F17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246887"/>
            <a:ext cx="3830829" cy="637793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2AD01-54E3-4ACC-9B85-A30DE385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2941" y="664898"/>
            <a:ext cx="3082986" cy="55230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--Lord Harold Samuel, British real estate tycoon.</a:t>
            </a:r>
          </a:p>
        </p:txBody>
      </p:sp>
    </p:spTree>
    <p:extLst>
      <p:ext uri="{BB962C8B-B14F-4D97-AF65-F5344CB8AC3E}">
        <p14:creationId xmlns:p14="http://schemas.microsoft.com/office/powerpoint/2010/main" val="272500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35A0D4-6680-4ABA-8981-E38C3633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Businesses succeed or fail based on their location.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7CD71-E62A-4363-99CA-252178D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182" y="643466"/>
            <a:ext cx="6173333" cy="52696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This project will attempt to find an optimum business location based on the presence of beneficial current businesses (traffic drivers) and existing competitors.  </a:t>
            </a:r>
          </a:p>
          <a:p>
            <a:r>
              <a:rPr lang="en-US" sz="2000" dirty="0"/>
              <a:t>This type of analysis would be of interest to any entrepreneur interested in starting a business or real estate owner trying to establish the value of their property.</a:t>
            </a:r>
          </a:p>
          <a:p>
            <a:r>
              <a:rPr lang="en-US" sz="2000" dirty="0"/>
              <a:t>Specifically we will search for a good neighborhood for a nighttime live music venue. To be successful, the location should have a sufficiently robust nightlife to support another nighttime business, but not too many nighttime entertainment competitors. </a:t>
            </a:r>
          </a:p>
          <a:p>
            <a:r>
              <a:rPr lang="en-US" sz="2000" dirty="0"/>
              <a:t>We will use the city of Baltimore in the state of Maryland, USA as our city.</a:t>
            </a:r>
          </a:p>
        </p:txBody>
      </p:sp>
    </p:spTree>
    <p:extLst>
      <p:ext uri="{BB962C8B-B14F-4D97-AF65-F5344CB8AC3E}">
        <p14:creationId xmlns:p14="http://schemas.microsoft.com/office/powerpoint/2010/main" val="198809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D011-7439-4E32-B281-075BF2DF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793D-A11E-4DD6-864B-6AC97D117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use the official border of the city of Baltimore, published by the city government.</a:t>
            </a:r>
          </a:p>
          <a:p>
            <a:r>
              <a:rPr lang="en-US" dirty="0"/>
              <a:t>For businesses driving nighttime traffic to a neighborhood, we will use Foursquare venues in the Food category, which includes numerous types of restaurants.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68F72-89D3-4EB3-95A9-06AA22CC85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consider possible nighttime competitors to be businesses in the following Foursquare categories:</a:t>
            </a:r>
          </a:p>
          <a:p>
            <a:pPr lvl="1"/>
            <a:r>
              <a:rPr lang="en-US" dirty="0"/>
              <a:t>Music Venue</a:t>
            </a:r>
          </a:p>
          <a:p>
            <a:pPr lvl="1"/>
            <a:r>
              <a:rPr lang="en-US" dirty="0"/>
              <a:t>Amphitheater</a:t>
            </a:r>
          </a:p>
          <a:p>
            <a:pPr lvl="1"/>
            <a:r>
              <a:rPr lang="en-US" dirty="0"/>
              <a:t>Circus</a:t>
            </a:r>
          </a:p>
          <a:p>
            <a:pPr lvl="1"/>
            <a:r>
              <a:rPr lang="en-US" dirty="0"/>
              <a:t>Comedy Club</a:t>
            </a:r>
          </a:p>
          <a:p>
            <a:pPr lvl="1"/>
            <a:r>
              <a:rPr lang="en-US" dirty="0"/>
              <a:t>Concert Hall</a:t>
            </a:r>
          </a:p>
          <a:p>
            <a:pPr lvl="1"/>
            <a:r>
              <a:rPr lang="en-US" dirty="0"/>
              <a:t>Country Dance Club</a:t>
            </a:r>
          </a:p>
          <a:p>
            <a:pPr lvl="1"/>
            <a:r>
              <a:rPr lang="en-US" dirty="0"/>
              <a:t>Music Venue (jazz/piano bar/rock club),</a:t>
            </a:r>
          </a:p>
          <a:p>
            <a:pPr lvl="1"/>
            <a:r>
              <a:rPr lang="en-US" dirty="0"/>
              <a:t>Performing Arts Venue</a:t>
            </a:r>
          </a:p>
          <a:p>
            <a:pPr lvl="1"/>
            <a:r>
              <a:rPr lang="en-US" dirty="0"/>
              <a:t>Nightclub</a:t>
            </a:r>
          </a:p>
          <a:p>
            <a:pPr lvl="1"/>
            <a:r>
              <a:rPr lang="en-US" dirty="0"/>
              <a:t>Other Nightlife</a:t>
            </a:r>
          </a:p>
          <a:p>
            <a:pPr lvl="1"/>
            <a:r>
              <a:rPr lang="en-US" dirty="0"/>
              <a:t>Strip Club</a:t>
            </a:r>
          </a:p>
        </p:txBody>
      </p:sp>
    </p:spTree>
    <p:extLst>
      <p:ext uri="{BB962C8B-B14F-4D97-AF65-F5344CB8AC3E}">
        <p14:creationId xmlns:p14="http://schemas.microsoft.com/office/powerpoint/2010/main" val="113254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7461E-D3EF-467C-90B0-A07159CA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3EEA3C-EB31-4DD6-B811-6E8666AE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Methodology: Geography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B0DAE79A-6E45-4566-8E7B-51C869BB5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52" y="417393"/>
            <a:ext cx="4954092" cy="602321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241D70-C916-460F-A18C-8F3F70D89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Corbel" pitchFamily="34" charset="0"/>
              <a:buChar char="•"/>
            </a:pPr>
            <a:r>
              <a:rPr lang="en-US" dirty="0"/>
              <a:t>To limit searches to the city boundaries, we divide Baltimore city into 901 squares approximately 500m x 500m.  The corners form bounding boxes that we use as inputs to the API Foursquare.</a:t>
            </a:r>
          </a:p>
          <a:p>
            <a:pPr indent="-182880">
              <a:lnSpc>
                <a:spcPct val="90000"/>
              </a:lnSpc>
              <a:buFont typeface="Corbel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Foursquare’s</a:t>
            </a:r>
            <a:r>
              <a:rPr lang="en-US" dirty="0"/>
              <a:t> intent=browse and appropriate category filters to return all venues within the bounding box.</a:t>
            </a:r>
          </a:p>
          <a:p>
            <a:pPr indent="-182880">
              <a:lnSpc>
                <a:spcPct val="90000"/>
              </a:lnSpc>
              <a:buFont typeface="Corbel" pitchFamily="34" charset="0"/>
              <a:buChar char="•"/>
            </a:pPr>
            <a:r>
              <a:rPr lang="en-US" dirty="0"/>
              <a:t>Save 1539 traffic drivers and 234 competitors in separate datasets (</a:t>
            </a:r>
            <a:r>
              <a:rPr lang="en-US" dirty="0" err="1"/>
              <a:t>panda.dataframes</a:t>
            </a:r>
            <a:r>
              <a:rPr lang="en-US" dirty="0"/>
              <a:t>)</a:t>
            </a:r>
          </a:p>
          <a:p>
            <a:pPr indent="-182880">
              <a:lnSpc>
                <a:spcPct val="90000"/>
              </a:lnSpc>
              <a:buFont typeface="Corbel" pitchFamily="34" charset="0"/>
              <a:buChar char="•"/>
            </a:pPr>
            <a:r>
              <a:rPr lang="en-US" dirty="0"/>
              <a:t>Calculate any distances needed with latitudes and longitudes using Haversine formula.</a:t>
            </a:r>
          </a:p>
          <a:p>
            <a:pPr indent="-182880">
              <a:lnSpc>
                <a:spcPct val="90000"/>
              </a:lnSpc>
              <a:buFont typeface="Corbe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5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E7461E-D3EF-467C-90B0-A07159CA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7544F-2A96-4442-9598-104754EE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88961F-689B-486C-86C4-49DA3F389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8371E6-9986-4C28-BCFA-32466833D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6"/>
            <a:ext cx="12192000" cy="6858000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551C13-2ACD-4DFA-B9BD-0E3D39F46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0F4670B1-E57A-4BC3-9049-B4B56A2F5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22" y="407170"/>
            <a:ext cx="7043456" cy="605737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F29E0A-B341-42AC-9B86-B650643A7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7A2A6E-3F51-42E6-9F72-2F86245C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E54DBCD-A1E3-4381-9A70-67FB413C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400" b="1" cap="all" dirty="0"/>
              <a:t>Heatmap of traffic drivers and competitors</a:t>
            </a:r>
          </a:p>
        </p:txBody>
      </p:sp>
    </p:spTree>
    <p:extLst>
      <p:ext uri="{BB962C8B-B14F-4D97-AF65-F5344CB8AC3E}">
        <p14:creationId xmlns:p14="http://schemas.microsoft.com/office/powerpoint/2010/main" val="159702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664F-FD98-4F8C-AF00-724345DB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 dirty="0"/>
              <a:t>Find number of clusters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0431C-C1B3-45F2-B8CA-3133F2C1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2" y="1617133"/>
            <a:ext cx="7140362" cy="36237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6D903-2B72-475F-BC5B-1CB6E4656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1600" dirty="0"/>
              <a:t>Using the elbow method, we find 6 clusters of traffic driving venues. </a:t>
            </a:r>
          </a:p>
        </p:txBody>
      </p:sp>
    </p:spTree>
    <p:extLst>
      <p:ext uri="{BB962C8B-B14F-4D97-AF65-F5344CB8AC3E}">
        <p14:creationId xmlns:p14="http://schemas.microsoft.com/office/powerpoint/2010/main" val="80726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0132-81E2-4B05-991C-BDF934BC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70335"/>
            <a:ext cx="5199926" cy="1443269"/>
          </a:xfrm>
        </p:spPr>
        <p:txBody>
          <a:bodyPr>
            <a:normAutofit/>
          </a:bodyPr>
          <a:lstStyle/>
          <a:p>
            <a:r>
              <a:rPr lang="en-US" sz="4000" dirty="0"/>
              <a:t>Methodology: Clustering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3ABF64-E7E7-4F3B-9FE3-02BC5D732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546430"/>
            <a:ext cx="5084178" cy="3549570"/>
          </a:xfrm>
        </p:spPr>
        <p:txBody>
          <a:bodyPr>
            <a:normAutofit/>
          </a:bodyPr>
          <a:lstStyle/>
          <a:p>
            <a:r>
              <a:rPr lang="en-US" sz="1800" dirty="0"/>
              <a:t>Traffic driving clusters are color coded.</a:t>
            </a:r>
          </a:p>
          <a:p>
            <a:r>
              <a:rPr lang="en-US" sz="1800" dirty="0"/>
              <a:t>Competitors are drawn in grey. </a:t>
            </a:r>
          </a:p>
          <a:p>
            <a:r>
              <a:rPr lang="en-US" sz="1800" dirty="0"/>
              <a:t>Centroids are larger circles.</a:t>
            </a:r>
          </a:p>
          <a:p>
            <a:r>
              <a:rPr lang="en-US" sz="1800" dirty="0"/>
              <a:t>Unsatisfying!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701F8-ACED-488C-92DB-413ACCCA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501" y="425903"/>
            <a:ext cx="5091835" cy="60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3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FD9F-2A6A-461D-A403-95F6D0F2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 dirty="0"/>
              <a:t>Methodology: Data Cleansing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A564EB-F692-4813-8CB7-B5C01A8897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6" y="482194"/>
            <a:ext cx="7062604" cy="581700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A810-667D-4F35-9D6C-CEE33EDE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1600" dirty="0"/>
              <a:t>Venues with few neighbors in a 250m radius are not going to be part of nightlife centers and are only adding noise</a:t>
            </a:r>
          </a:p>
          <a:p>
            <a:r>
              <a:rPr lang="en-US" sz="1600" dirty="0"/>
              <a:t>Remove venues with only 0-5 neighbors, 46%. </a:t>
            </a:r>
          </a:p>
          <a:p>
            <a:r>
              <a:rPr lang="en-US" sz="1600" dirty="0"/>
              <a:t>Of the original 1,539 venues, 714 remain.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0866033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796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Corbel</vt:lpstr>
      <vt:lpstr>Basis</vt:lpstr>
      <vt:lpstr>Business Location Optimization</vt:lpstr>
      <vt:lpstr>“There are three things that matter in property:  location, location, location.” </vt:lpstr>
      <vt:lpstr>Businesses succeed or fail based on their location. </vt:lpstr>
      <vt:lpstr>Data Sources</vt:lpstr>
      <vt:lpstr>Methodology: Geography</vt:lpstr>
      <vt:lpstr>Heatmap of traffic drivers and competitors</vt:lpstr>
      <vt:lpstr>Find number of clusters</vt:lpstr>
      <vt:lpstr>Methodology: Clustering </vt:lpstr>
      <vt:lpstr>Methodology: Data Cleansing</vt:lpstr>
      <vt:lpstr>Find number of clusters (2)</vt:lpstr>
      <vt:lpstr>k-means Clusters With Reduced Noise</vt:lpstr>
      <vt:lpstr>k-means vs. HDBSCAN </vt:lpstr>
      <vt:lpstr>HDBSCAN is a better solution</vt:lpstr>
      <vt:lpstr>Find squares with low competition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Location Optimization</dc:title>
  <dc:creator>Adam Davis</dc:creator>
  <cp:lastModifiedBy>Adam Davis</cp:lastModifiedBy>
  <cp:revision>8</cp:revision>
  <dcterms:created xsi:type="dcterms:W3CDTF">2020-06-02T20:16:47Z</dcterms:created>
  <dcterms:modified xsi:type="dcterms:W3CDTF">2020-06-02T21:55:52Z</dcterms:modified>
</cp:coreProperties>
</file>